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79" r:id="rId5"/>
    <p:sldId id="281" r:id="rId6"/>
    <p:sldId id="265" r:id="rId7"/>
    <p:sldId id="278" r:id="rId8"/>
    <p:sldId id="280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3823A7E-6ABB-46BC-A544-36BE74D46AF5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D3E3FA-F941-4281-8428-5A14AABDF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9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3D5E4-9ADB-49C1-BAF0-1B42B853EF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26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3D5E4-9ADB-49C1-BAF0-1B42B853EF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97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9F43-8F13-4B1A-A07D-F5E92A921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243B2-0F75-4AE9-9A9F-1FFC0A8A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9A1B-25F7-4550-BADE-CB4219B8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54AC-33A9-4B91-A7BF-C870A7A2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5681-D7E1-4C9F-947E-90B44675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8D-85A4-4554-B6C9-6D47ECEB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49C43-6579-4C2A-85A6-B91E491B3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DAA1-70A5-44CB-AB6B-7684B304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09527-0111-47C9-8AE1-590C5EC0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861B-9FCF-44CF-8640-BD4DC1B5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894BAD-A9F6-431F-90C1-18FE8F03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F8F1C-FCDB-44AF-B732-D39AD4DC8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AB88-DE52-4794-AD18-FE426D23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78FA7-32D8-4063-B80D-69291E30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8FB-0622-411C-B7DD-DBAF7BE3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328A-C772-49C4-BA4B-D44C781F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74F0-C243-4C34-A877-41A53E1F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DB5D-01F5-4222-A82C-EE4E4B7C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2CB6-26C7-4EC2-A14A-B44E5093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2F8D-D8CF-4206-9E32-4594948B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B2C6-85E1-4075-859F-84C0BFC5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9FF43-CAE6-44BE-B01C-9866A4236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A06A-DE28-4628-9C25-130F8F3F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6DAC0-945C-455A-B085-041BC165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EADF-051D-40D6-BB6D-7F4EECC9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7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4487-B0EB-42DC-A82E-550737E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6EE8-4221-4B1B-BFFE-0FF69782D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3D9E7-0E98-40EE-A064-339D38BF8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4E798-F6C5-4206-A777-D32D55AA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51B91-5EE5-4119-B7B1-DDD93575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E4AE0-C669-4FD2-A08E-3F97FE4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029-3409-48BC-92C4-CA8304FD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7D9E1-29B4-4CFF-B2EF-EF5FE7A8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1CB68-8CAC-4BC6-AB45-7364CB7D2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F09-DA11-4419-B428-728816AD2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092BA-92B0-4AE5-8D03-5167F458D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E150-E031-4854-BE21-35CD83F7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77DEC-5309-484C-953C-C01E8B16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0CB67-E95C-44F0-9331-FE1FB35B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3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D6DE-4974-4F7E-81E6-CD854813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EC33A-90E4-41E0-A3A2-DB5AB1AA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A437A-B06F-4CA8-8CD6-6CE0DB7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F33FD-202A-49DB-B45E-150AEFAA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82D91-801D-4E73-9C53-45D4B67A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71FA5-7AF7-481A-B3F7-C91E784D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615F6-CAE4-496D-8C55-EDEF5F3D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9A05-EE67-4C5B-BF57-0FF93006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4461-9A8D-4D3B-96CD-8A8BFA2D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054F-6703-4E7A-90A1-4DCD817F8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2590E-9A82-43E3-827C-928E0C0C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008E5-C13A-436D-B2E5-E93D05D9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887D7-2B29-4169-A87A-9509155B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D4DF-DF27-4AF9-BE11-C0CCF189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6D929-689D-49DC-BF84-517CD2AE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A7F5-936E-470E-A00B-266CAA669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F8F8-BA44-4241-8F1C-ED704C1D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0DB4-18E2-4AD7-92AD-9006BFAD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4C904-C16E-474B-9FED-F3D9155B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C30D9-E921-4DF6-B4F4-33A9F121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828D-09A8-4F81-AB76-EEB612040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69514-2225-4624-9FEE-27053A99E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364E6-EE36-4FD6-961E-E31B754F0FF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E63B-CD58-4B72-921B-6ACF3075D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8D04A-EA94-44BB-9208-92CE62E3F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1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8F9AEC-28CF-4753-A349-4B7EFF3A8E2E}"/>
              </a:ext>
            </a:extLst>
          </p:cNvPr>
          <p:cNvGrpSpPr/>
          <p:nvPr/>
        </p:nvGrpSpPr>
        <p:grpSpPr>
          <a:xfrm>
            <a:off x="6969537" y="2251282"/>
            <a:ext cx="1194595" cy="2486371"/>
            <a:chOff x="7207777" y="2410166"/>
            <a:chExt cx="1194595" cy="2487435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8D8A3B9-6EF1-4629-BD4F-8034B21DA8F9}"/>
                </a:ext>
              </a:extLst>
            </p:cNvPr>
            <p:cNvSpPr/>
            <p:nvPr/>
          </p:nvSpPr>
          <p:spPr>
            <a:xfrm>
              <a:off x="7207777" y="2410166"/>
              <a:ext cx="1194595" cy="248743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D7F3855-D6C7-4BBE-9824-6A7B4263083F}"/>
                </a:ext>
              </a:extLst>
            </p:cNvPr>
            <p:cNvSpPr/>
            <p:nvPr/>
          </p:nvSpPr>
          <p:spPr>
            <a:xfrm>
              <a:off x="7393816" y="3217337"/>
              <a:ext cx="923676" cy="279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1</a:t>
              </a:r>
              <a:endParaRPr lang="zh-CN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0B5A2E8-D020-4E46-AAAD-D52884BD98E4}"/>
                </a:ext>
              </a:extLst>
            </p:cNvPr>
            <p:cNvSpPr/>
            <p:nvPr/>
          </p:nvSpPr>
          <p:spPr>
            <a:xfrm>
              <a:off x="7397882" y="3730049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2</a:t>
              </a:r>
              <a:endParaRPr lang="zh-CN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43AA86-4A4B-40C1-8FD7-7FD8B28164CE}"/>
                </a:ext>
              </a:extLst>
            </p:cNvPr>
            <p:cNvSpPr/>
            <p:nvPr/>
          </p:nvSpPr>
          <p:spPr>
            <a:xfrm>
              <a:off x="7393816" y="4225021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3 </a:t>
              </a:r>
              <a:endParaRPr lang="zh-CN" altLang="en-US" sz="1100" dirty="0"/>
            </a:p>
          </p:txBody>
        </p:sp>
      </p:grpSp>
      <p:pic>
        <p:nvPicPr>
          <p:cNvPr id="1030" name="Picture 6" descr="PingPong - E-commerce Global Payments &amp;amp; VATs">
            <a:extLst>
              <a:ext uri="{FF2B5EF4-FFF2-40B4-BE49-F238E27FC236}">
                <a16:creationId xmlns:a16="http://schemas.microsoft.com/office/drawing/2014/main" id="{BF2A502E-0A98-451A-A9D6-0D484BEA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86" y="2277631"/>
            <a:ext cx="1005770" cy="3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图片 42">
            <a:extLst>
              <a:ext uri="{FF2B5EF4-FFF2-40B4-BE49-F238E27FC236}">
                <a16:creationId xmlns:a16="http://schemas.microsoft.com/office/drawing/2014/main" id="{0D1C3205-7F8F-4EE8-AEC7-6DD402DD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70" y="2594231"/>
            <a:ext cx="438570" cy="4013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F140FC-7C60-4402-A737-91A38619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3" y="14111"/>
            <a:ext cx="10345046" cy="72966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경상거래 </a:t>
            </a:r>
            <a:r>
              <a:rPr lang="ko-KR" altLang="en-US" sz="2000" b="1" dirty="0" err="1"/>
              <a:t>타발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C2B </a:t>
            </a:r>
            <a:r>
              <a:rPr lang="ko-KR" altLang="en-US" sz="2000" b="1" dirty="0"/>
              <a:t>솔루션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19AAEE-73A7-44F3-A64B-3732AEA5B0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6" y="3215131"/>
            <a:ext cx="805142" cy="8051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B220EA-FB77-4ECC-AE7E-0B7378667A87}"/>
              </a:ext>
            </a:extLst>
          </p:cNvPr>
          <p:cNvCxnSpPr>
            <a:cxnSpLocks/>
          </p:cNvCxnSpPr>
          <p:nvPr/>
        </p:nvCxnSpPr>
        <p:spPr>
          <a:xfrm>
            <a:off x="1204788" y="3227360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1A7A83E-4281-4CBA-B2AE-A51743C8C269}"/>
              </a:ext>
            </a:extLst>
          </p:cNvPr>
          <p:cNvCxnSpPr>
            <a:cxnSpLocks/>
          </p:cNvCxnSpPr>
          <p:nvPr/>
        </p:nvCxnSpPr>
        <p:spPr>
          <a:xfrm flipH="1">
            <a:off x="8565985" y="3146700"/>
            <a:ext cx="147375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E83516C-741A-43E7-809C-93A6FA424775}"/>
              </a:ext>
            </a:extLst>
          </p:cNvPr>
          <p:cNvCxnSpPr/>
          <p:nvPr/>
        </p:nvCxnSpPr>
        <p:spPr>
          <a:xfrm>
            <a:off x="1204788" y="3749832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6A42981-5EAA-4ACE-A239-4A20A00B1534}"/>
              </a:ext>
            </a:extLst>
          </p:cNvPr>
          <p:cNvCxnSpPr>
            <a:cxnSpLocks/>
          </p:cNvCxnSpPr>
          <p:nvPr/>
        </p:nvCxnSpPr>
        <p:spPr>
          <a:xfrm flipV="1">
            <a:off x="8568405" y="3698661"/>
            <a:ext cx="1471334" cy="6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296223-8D4A-49B7-83D9-72E58A7EBEA9}"/>
              </a:ext>
            </a:extLst>
          </p:cNvPr>
          <p:cNvCxnSpPr>
            <a:cxnSpLocks/>
          </p:cNvCxnSpPr>
          <p:nvPr/>
        </p:nvCxnSpPr>
        <p:spPr>
          <a:xfrm>
            <a:off x="8565986" y="4227365"/>
            <a:ext cx="14737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08FE913-B00F-48BB-868A-F48D8D91F386}"/>
              </a:ext>
            </a:extLst>
          </p:cNvPr>
          <p:cNvSpPr txBox="1"/>
          <p:nvPr/>
        </p:nvSpPr>
        <p:spPr>
          <a:xfrm>
            <a:off x="1195214" y="3421662"/>
            <a:ext cx="124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9. </a:t>
            </a:r>
            <a:r>
              <a:rPr lang="ko-KR" altLang="en-US" sz="1200" dirty="0"/>
              <a:t>원화 입금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8A1E0B-4074-4152-8FC9-C2E014D18689}"/>
              </a:ext>
            </a:extLst>
          </p:cNvPr>
          <p:cNvSpPr txBox="1"/>
          <p:nvPr/>
        </p:nvSpPr>
        <p:spPr>
          <a:xfrm>
            <a:off x="4118985" y="4180456"/>
            <a:ext cx="17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10. </a:t>
            </a:r>
            <a:r>
              <a:rPr lang="ko-KR" altLang="en-US" sz="1200" dirty="0"/>
              <a:t>입금 </a:t>
            </a:r>
            <a:r>
              <a:rPr lang="en-US" altLang="ko-KR" sz="1200" dirty="0" err="1"/>
              <a:t>Noti</a:t>
            </a:r>
            <a:r>
              <a:rPr lang="en-US" altLang="ko-KR" sz="1200" dirty="0"/>
              <a:t> </a:t>
            </a:r>
            <a:r>
              <a:rPr lang="ko-KR" altLang="en-US" sz="1200" dirty="0"/>
              <a:t>전달</a:t>
            </a:r>
            <a:endParaRPr lang="zh-CN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80B53F1-63A5-4208-8D75-98D2F4DC3B0E}"/>
              </a:ext>
            </a:extLst>
          </p:cNvPr>
          <p:cNvSpPr/>
          <p:nvPr/>
        </p:nvSpPr>
        <p:spPr>
          <a:xfrm>
            <a:off x="537619" y="816121"/>
            <a:ext cx="5853850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한국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A84E91-EA72-42B9-923B-7575570B6EB4}"/>
              </a:ext>
            </a:extLst>
          </p:cNvPr>
          <p:cNvSpPr/>
          <p:nvPr/>
        </p:nvSpPr>
        <p:spPr>
          <a:xfrm>
            <a:off x="6485640" y="814675"/>
            <a:ext cx="4776410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해외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C95002E-18EF-4559-9DA1-8A9375F5644A}"/>
              </a:ext>
            </a:extLst>
          </p:cNvPr>
          <p:cNvSpPr txBox="1"/>
          <p:nvPr/>
        </p:nvSpPr>
        <p:spPr>
          <a:xfrm>
            <a:off x="4961596" y="5061712"/>
            <a:ext cx="152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12. </a:t>
            </a:r>
            <a:r>
              <a:rPr lang="ko-KR" altLang="en-US" sz="1200" dirty="0"/>
              <a:t>환전 및 정산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06AFB7-BCEF-49CF-B265-948D83CDE50B}"/>
              </a:ext>
            </a:extLst>
          </p:cNvPr>
          <p:cNvSpPr txBox="1"/>
          <p:nvPr/>
        </p:nvSpPr>
        <p:spPr>
          <a:xfrm>
            <a:off x="7474988" y="4399026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27D841-EA02-4B91-A039-BFB07BB37670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 flipV="1">
            <a:off x="5618066" y="-1964572"/>
            <a:ext cx="363853" cy="9995551"/>
          </a:xfrm>
          <a:prstGeom prst="bentConnector3">
            <a:avLst>
              <a:gd name="adj1" fmla="val -347134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A050E38-761E-4089-AC1A-2112396ED45D}"/>
              </a:ext>
            </a:extLst>
          </p:cNvPr>
          <p:cNvSpPr txBox="1"/>
          <p:nvPr/>
        </p:nvSpPr>
        <p:spPr>
          <a:xfrm>
            <a:off x="8297284" y="1299829"/>
            <a:ext cx="2130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2. </a:t>
            </a:r>
            <a:r>
              <a:rPr lang="ko-KR" altLang="en-US" sz="1200" b="1" dirty="0"/>
              <a:t>계약 및 서비스 약관동의 </a:t>
            </a:r>
            <a:endParaRPr lang="zh-CN" altLang="en-US" sz="1200" b="1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D10277-4CB9-4CAE-BB70-C016979C6BAD}"/>
              </a:ext>
            </a:extLst>
          </p:cNvPr>
          <p:cNvSpPr txBox="1"/>
          <p:nvPr/>
        </p:nvSpPr>
        <p:spPr>
          <a:xfrm>
            <a:off x="217403" y="3978607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Buyers</a:t>
            </a:r>
            <a:endParaRPr lang="zh-CN" altLang="en-US" sz="1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BE5662B-6D59-47EE-AE17-51B0EDF8154B}"/>
              </a:ext>
            </a:extLst>
          </p:cNvPr>
          <p:cNvCxnSpPr>
            <a:cxnSpLocks/>
          </p:cNvCxnSpPr>
          <p:nvPr/>
        </p:nvCxnSpPr>
        <p:spPr>
          <a:xfrm>
            <a:off x="9660814" y="6259164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15B7E13-409C-4FB7-A8DE-175917BAFFB9}"/>
              </a:ext>
            </a:extLst>
          </p:cNvPr>
          <p:cNvSpPr txBox="1"/>
          <p:nvPr/>
        </p:nvSpPr>
        <p:spPr>
          <a:xfrm>
            <a:off x="10994299" y="6043561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Info.</a:t>
            </a:r>
            <a:r>
              <a:rPr lang="zh-CN" altLang="en-US" sz="1400" dirty="0"/>
              <a:t> </a:t>
            </a:r>
            <a:r>
              <a:rPr lang="en-US" altLang="zh-CN" sz="1400" dirty="0"/>
              <a:t>Flow</a:t>
            </a:r>
            <a:endParaRPr lang="zh-CN" altLang="en-US" sz="1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5B3527-9FCF-4B77-A1A7-4CB40BEC869C}"/>
              </a:ext>
            </a:extLst>
          </p:cNvPr>
          <p:cNvCxnSpPr/>
          <p:nvPr/>
        </p:nvCxnSpPr>
        <p:spPr>
          <a:xfrm>
            <a:off x="9673925" y="6447604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B4DF3172-E29B-494E-8031-1C1018E5A502}"/>
              </a:ext>
            </a:extLst>
          </p:cNvPr>
          <p:cNvSpPr txBox="1"/>
          <p:nvPr/>
        </p:nvSpPr>
        <p:spPr>
          <a:xfrm>
            <a:off x="10994299" y="6293715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Cash Flow</a:t>
            </a:r>
            <a:endParaRPr lang="zh-CN" alt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B4B0F8-AEA0-4499-B7DC-206B2EB3908D}"/>
              </a:ext>
            </a:extLst>
          </p:cNvPr>
          <p:cNvGrpSpPr/>
          <p:nvPr/>
        </p:nvGrpSpPr>
        <p:grpSpPr>
          <a:xfrm>
            <a:off x="2542431" y="2216454"/>
            <a:ext cx="1112677" cy="2486368"/>
            <a:chOff x="4990076" y="2410168"/>
            <a:chExt cx="1112677" cy="253168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FF593D1-1629-4ED4-B680-C42AF2DF70DC}"/>
                </a:ext>
              </a:extLst>
            </p:cNvPr>
            <p:cNvSpPr/>
            <p:nvPr/>
          </p:nvSpPr>
          <p:spPr>
            <a:xfrm>
              <a:off x="4990076" y="2410168"/>
              <a:ext cx="1112677" cy="2508962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7856FD-353D-412D-987A-BCBCF996A73B}"/>
                </a:ext>
              </a:extLst>
            </p:cNvPr>
            <p:cNvSpPr/>
            <p:nvPr/>
          </p:nvSpPr>
          <p:spPr>
            <a:xfrm>
              <a:off x="5105184" y="3217336"/>
              <a:ext cx="923676" cy="36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1’s VA</a:t>
              </a:r>
              <a:endParaRPr lang="zh-CN" altLang="en-US" sz="12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535B409-87A6-46B6-83F6-451D32DFE935}"/>
                </a:ext>
              </a:extLst>
            </p:cNvPr>
            <p:cNvSpPr/>
            <p:nvPr/>
          </p:nvSpPr>
          <p:spPr>
            <a:xfrm>
              <a:off x="5096795" y="3709152"/>
              <a:ext cx="923676" cy="347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2’s VA</a:t>
              </a:r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E0EB495-4E01-499F-BC8E-5F740228DA74}"/>
                </a:ext>
              </a:extLst>
            </p:cNvPr>
            <p:cNvSpPr/>
            <p:nvPr/>
          </p:nvSpPr>
          <p:spPr>
            <a:xfrm>
              <a:off x="5099223" y="4225022"/>
              <a:ext cx="923676" cy="347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3’s VA</a:t>
              </a:r>
              <a:endParaRPr lang="zh-CN" altLang="en-US" sz="12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98AC7DF-FE9F-426E-9510-CF0288279580}"/>
                </a:ext>
              </a:extLst>
            </p:cNvPr>
            <p:cNvSpPr txBox="1"/>
            <p:nvPr/>
          </p:nvSpPr>
          <p:spPr>
            <a:xfrm>
              <a:off x="5377169" y="4572524"/>
              <a:ext cx="617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608BC82C-8B58-4315-888F-C8266CF2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692" y="2523755"/>
              <a:ext cx="608031" cy="608031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6C3BDF0-E24D-49BE-B785-6B4837CFC4BA}"/>
              </a:ext>
            </a:extLst>
          </p:cNvPr>
          <p:cNvSpPr txBox="1"/>
          <p:nvPr/>
        </p:nvSpPr>
        <p:spPr>
          <a:xfrm>
            <a:off x="46849" y="6043451"/>
            <a:ext cx="3253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 A: (C2B)</a:t>
            </a:r>
          </a:p>
          <a:p>
            <a:pPr marL="342900" indent="-342900">
              <a:buAutoNum type="arabicPeriod"/>
            </a:pPr>
            <a:r>
              <a:rPr lang="ko-KR" altLang="en-US" sz="1400" b="1" dirty="0"/>
              <a:t>핑퐁 및 구매자 계약  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구매자</a:t>
            </a:r>
            <a:r>
              <a:rPr lang="en-US" sz="1400" b="1" dirty="0"/>
              <a:t> </a:t>
            </a:r>
            <a:r>
              <a:rPr lang="ko-KR" altLang="en-US" sz="1400" b="1" dirty="0"/>
              <a:t>및 해외결제대행사</a:t>
            </a:r>
            <a:endParaRPr lang="en-US" sz="1400" b="1" dirty="0"/>
          </a:p>
          <a:p>
            <a:pPr marL="342900" indent="-342900">
              <a:buAutoNum type="arabicPeriod"/>
            </a:pPr>
            <a:endParaRPr lang="en-US" sz="1400" b="1" dirty="0"/>
          </a:p>
          <a:p>
            <a:endParaRPr lang="en-US" sz="1400" b="1" dirty="0"/>
          </a:p>
        </p:txBody>
      </p:sp>
      <p:cxnSp>
        <p:nvCxnSpPr>
          <p:cNvPr id="75" name="连接符: 肘形 62">
            <a:extLst>
              <a:ext uri="{FF2B5EF4-FFF2-40B4-BE49-F238E27FC236}">
                <a16:creationId xmlns:a16="http://schemas.microsoft.com/office/drawing/2014/main" id="{91F7E9E3-796C-4CA2-80AB-C603CCD3B597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797638" y="-564967"/>
            <a:ext cx="952948" cy="6585446"/>
          </a:xfrm>
          <a:prstGeom prst="bentConnector4">
            <a:avLst>
              <a:gd name="adj1" fmla="val -23989"/>
              <a:gd name="adj2" fmla="val 10001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69">
            <a:extLst>
              <a:ext uri="{FF2B5EF4-FFF2-40B4-BE49-F238E27FC236}">
                <a16:creationId xmlns:a16="http://schemas.microsoft.com/office/drawing/2014/main" id="{426CB9FC-BFA6-4732-9A4A-D818FD4FCCDE}"/>
              </a:ext>
            </a:extLst>
          </p:cNvPr>
          <p:cNvSpPr txBox="1"/>
          <p:nvPr/>
        </p:nvSpPr>
        <p:spPr>
          <a:xfrm>
            <a:off x="1371012" y="1756634"/>
            <a:ext cx="39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3. </a:t>
            </a:r>
            <a:r>
              <a:rPr lang="ko-KR" altLang="en-US" sz="1200" dirty="0"/>
              <a:t>계약 및 서비스 약관동의</a:t>
            </a:r>
            <a:endParaRPr lang="zh-CN" altLang="en-US" sz="1200" dirty="0"/>
          </a:p>
        </p:txBody>
      </p:sp>
      <p:pic>
        <p:nvPicPr>
          <p:cNvPr id="1028" name="Picture 4" descr="Citibank Hong Kong | Banknoted - Banks in Hong Kong">
            <a:extLst>
              <a:ext uri="{FF2B5EF4-FFF2-40B4-BE49-F238E27FC236}">
                <a16:creationId xmlns:a16="http://schemas.microsoft.com/office/drawing/2014/main" id="{05CF1399-4E06-49DA-94FD-43203CC0C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15714" r="9048"/>
          <a:stretch/>
        </p:blipFill>
        <p:spPr bwMode="auto">
          <a:xfrm>
            <a:off x="7054652" y="5035484"/>
            <a:ext cx="1141709" cy="7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接箭头连接符 61">
            <a:extLst>
              <a:ext uri="{FF2B5EF4-FFF2-40B4-BE49-F238E27FC236}">
                <a16:creationId xmlns:a16="http://schemas.microsoft.com/office/drawing/2014/main" id="{336AAFBE-ED18-4670-A33A-ADC0ECE481AD}"/>
              </a:ext>
            </a:extLst>
          </p:cNvPr>
          <p:cNvCxnSpPr>
            <a:cxnSpLocks/>
          </p:cNvCxnSpPr>
          <p:nvPr/>
        </p:nvCxnSpPr>
        <p:spPr>
          <a:xfrm>
            <a:off x="3110988" y="4737653"/>
            <a:ext cx="0" cy="535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28">
            <a:extLst>
              <a:ext uri="{FF2B5EF4-FFF2-40B4-BE49-F238E27FC236}">
                <a16:creationId xmlns:a16="http://schemas.microsoft.com/office/drawing/2014/main" id="{AA2E1D96-E39F-4C59-BCAA-B618742F4EE0}"/>
              </a:ext>
            </a:extLst>
          </p:cNvPr>
          <p:cNvCxnSpPr>
            <a:cxnSpLocks/>
          </p:cNvCxnSpPr>
          <p:nvPr/>
        </p:nvCxnSpPr>
        <p:spPr>
          <a:xfrm>
            <a:off x="3913361" y="5427309"/>
            <a:ext cx="30561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4CD2B3-6EDD-4675-A147-7BEC3F73BED0}"/>
              </a:ext>
            </a:extLst>
          </p:cNvPr>
          <p:cNvGrpSpPr/>
          <p:nvPr/>
        </p:nvGrpSpPr>
        <p:grpSpPr>
          <a:xfrm>
            <a:off x="11471228" y="3033203"/>
            <a:ext cx="381769" cy="1256780"/>
            <a:chOff x="10518354" y="3083800"/>
            <a:chExt cx="381769" cy="1256780"/>
          </a:xfrm>
        </p:grpSpPr>
        <p:pic>
          <p:nvPicPr>
            <p:cNvPr id="115" name="图片 6">
              <a:extLst>
                <a:ext uri="{FF2B5EF4-FFF2-40B4-BE49-F238E27FC236}">
                  <a16:creationId xmlns:a16="http://schemas.microsoft.com/office/drawing/2014/main" id="{FD5011F1-A7BB-449D-84ED-A10BB170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354" y="3083800"/>
              <a:ext cx="360000" cy="379356"/>
            </a:xfrm>
            <a:prstGeom prst="rect">
              <a:avLst/>
            </a:prstGeom>
          </p:spPr>
        </p:pic>
        <p:pic>
          <p:nvPicPr>
            <p:cNvPr id="116" name="图片 6">
              <a:extLst>
                <a:ext uri="{FF2B5EF4-FFF2-40B4-BE49-F238E27FC236}">
                  <a16:creationId xmlns:a16="http://schemas.microsoft.com/office/drawing/2014/main" id="{F9392389-77D4-46DE-944F-7952C677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7328" y="3515382"/>
              <a:ext cx="360000" cy="379356"/>
            </a:xfrm>
            <a:prstGeom prst="rect">
              <a:avLst/>
            </a:prstGeom>
          </p:spPr>
        </p:pic>
        <p:pic>
          <p:nvPicPr>
            <p:cNvPr id="117" name="图片 6">
              <a:extLst>
                <a:ext uri="{FF2B5EF4-FFF2-40B4-BE49-F238E27FC236}">
                  <a16:creationId xmlns:a16="http://schemas.microsoft.com/office/drawing/2014/main" id="{2A0B9164-11DC-4B3B-A64B-10CF0FA1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123" y="3961224"/>
              <a:ext cx="360000" cy="379356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B2EC945-5049-46F8-9D30-6C3A45E1EFEE}"/>
              </a:ext>
            </a:extLst>
          </p:cNvPr>
          <p:cNvSpPr txBox="1"/>
          <p:nvPr/>
        </p:nvSpPr>
        <p:spPr>
          <a:xfrm>
            <a:off x="8392990" y="2819864"/>
            <a:ext cx="191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5. </a:t>
            </a:r>
            <a:r>
              <a:rPr lang="ko-KR" altLang="en-US" sz="1200" b="1" dirty="0"/>
              <a:t>가상계좌 요청</a:t>
            </a:r>
            <a:endParaRPr lang="en-US" sz="1200" b="1" dirty="0"/>
          </a:p>
        </p:txBody>
      </p:sp>
      <p:cxnSp>
        <p:nvCxnSpPr>
          <p:cNvPr id="123" name="直接箭头连接符 15">
            <a:extLst>
              <a:ext uri="{FF2B5EF4-FFF2-40B4-BE49-F238E27FC236}">
                <a16:creationId xmlns:a16="http://schemas.microsoft.com/office/drawing/2014/main" id="{2E46E786-21ED-455F-B6CC-B66F4FF42823}"/>
              </a:ext>
            </a:extLst>
          </p:cNvPr>
          <p:cNvCxnSpPr>
            <a:cxnSpLocks/>
          </p:cNvCxnSpPr>
          <p:nvPr/>
        </p:nvCxnSpPr>
        <p:spPr>
          <a:xfrm>
            <a:off x="3797884" y="3647448"/>
            <a:ext cx="2901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5">
            <a:extLst>
              <a:ext uri="{FF2B5EF4-FFF2-40B4-BE49-F238E27FC236}">
                <a16:creationId xmlns:a16="http://schemas.microsoft.com/office/drawing/2014/main" id="{D4C07019-F32E-462D-AE1B-0E4CD38B541D}"/>
              </a:ext>
            </a:extLst>
          </p:cNvPr>
          <p:cNvCxnSpPr>
            <a:cxnSpLocks/>
          </p:cNvCxnSpPr>
          <p:nvPr/>
        </p:nvCxnSpPr>
        <p:spPr>
          <a:xfrm flipV="1">
            <a:off x="3789177" y="4112032"/>
            <a:ext cx="6250562" cy="6663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2B3A138-7701-42E5-960C-37D55101F1A2}"/>
              </a:ext>
            </a:extLst>
          </p:cNvPr>
          <p:cNvSpPr txBox="1"/>
          <p:nvPr/>
        </p:nvSpPr>
        <p:spPr>
          <a:xfrm>
            <a:off x="3725650" y="3296142"/>
            <a:ext cx="2969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7. </a:t>
            </a:r>
            <a:r>
              <a:rPr lang="ko-KR" altLang="en-US" sz="1200" b="1" dirty="0"/>
              <a:t>구매자 정보 확인 후 가상계좌 제공</a:t>
            </a:r>
            <a:endParaRPr lang="en-US" sz="1200" b="1" dirty="0"/>
          </a:p>
        </p:txBody>
      </p:sp>
      <p:pic>
        <p:nvPicPr>
          <p:cNvPr id="65" name="图片 4">
            <a:extLst>
              <a:ext uri="{FF2B5EF4-FFF2-40B4-BE49-F238E27FC236}">
                <a16:creationId xmlns:a16="http://schemas.microsoft.com/office/drawing/2014/main" id="{0DC8E933-FBDC-42F9-A7B5-D2AD0E2CA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10" y="3254107"/>
            <a:ext cx="822396" cy="8112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B0CFE3-B410-46F0-9FE7-60ECD717B7D0}"/>
              </a:ext>
            </a:extLst>
          </p:cNvPr>
          <p:cNvSpPr txBox="1"/>
          <p:nvPr/>
        </p:nvSpPr>
        <p:spPr>
          <a:xfrm>
            <a:off x="3568445" y="5760419"/>
            <a:ext cx="1862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4. </a:t>
            </a:r>
            <a:r>
              <a:rPr lang="ko-KR" altLang="en-US" sz="1200" b="1" dirty="0"/>
              <a:t>온라인 쇼핑 주문</a:t>
            </a:r>
            <a:endParaRPr lang="en-US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CFA822-A182-4AA3-8C37-8351DF134E65}"/>
              </a:ext>
            </a:extLst>
          </p:cNvPr>
          <p:cNvSpPr txBox="1"/>
          <p:nvPr/>
        </p:nvSpPr>
        <p:spPr>
          <a:xfrm>
            <a:off x="4961596" y="1750284"/>
            <a:ext cx="2269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8. </a:t>
            </a:r>
            <a:r>
              <a:rPr lang="ko-KR" altLang="en-US" sz="1200" dirty="0"/>
              <a:t>구매자에게 계좌 정보 전달</a:t>
            </a:r>
            <a:endParaRPr lang="en-US" sz="1200" dirty="0"/>
          </a:p>
        </p:txBody>
      </p:sp>
      <p:cxnSp>
        <p:nvCxnSpPr>
          <p:cNvPr id="79" name="连接符: 肘形 66">
            <a:extLst>
              <a:ext uri="{FF2B5EF4-FFF2-40B4-BE49-F238E27FC236}">
                <a16:creationId xmlns:a16="http://schemas.microsoft.com/office/drawing/2014/main" id="{33309F44-239F-4464-9641-84DE9CC2715B}"/>
              </a:ext>
            </a:extLst>
          </p:cNvPr>
          <p:cNvCxnSpPr>
            <a:cxnSpLocks/>
            <a:stCxn id="86" idx="2"/>
          </p:cNvCxnSpPr>
          <p:nvPr/>
        </p:nvCxnSpPr>
        <p:spPr>
          <a:xfrm rot="5400000" flipH="1" flipV="1">
            <a:off x="5654785" y="-715138"/>
            <a:ext cx="231954" cy="9771090"/>
          </a:xfrm>
          <a:prstGeom prst="bentConnector4">
            <a:avLst>
              <a:gd name="adj1" fmla="val -738150"/>
              <a:gd name="adj2" fmla="val 10001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10FB2C-3353-490B-B4ED-2F0F235FCD07}"/>
              </a:ext>
            </a:extLst>
          </p:cNvPr>
          <p:cNvCxnSpPr>
            <a:cxnSpLocks/>
            <a:stCxn id="1028" idx="0"/>
          </p:cNvCxnSpPr>
          <p:nvPr/>
        </p:nvCxnSpPr>
        <p:spPr>
          <a:xfrm flipV="1">
            <a:off x="7625507" y="4781825"/>
            <a:ext cx="0" cy="2536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DE2BFB-F313-4215-A2A1-4576039C2B45}"/>
              </a:ext>
            </a:extLst>
          </p:cNvPr>
          <p:cNvSpPr txBox="1"/>
          <p:nvPr/>
        </p:nvSpPr>
        <p:spPr>
          <a:xfrm>
            <a:off x="10328910" y="2890255"/>
            <a:ext cx="1096473" cy="47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해외 </a:t>
            </a:r>
            <a:r>
              <a:rPr lang="ko-KR" altLang="en-US" sz="1200" dirty="0" err="1"/>
              <a:t>마켓플레스</a:t>
            </a:r>
            <a:endParaRPr lang="ko-KR" altLang="en-US" sz="14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0277B54-971E-4865-8363-4E69F1CEDC42}"/>
              </a:ext>
            </a:extLst>
          </p:cNvPr>
          <p:cNvCxnSpPr/>
          <p:nvPr/>
        </p:nvCxnSpPr>
        <p:spPr>
          <a:xfrm flipH="1">
            <a:off x="3725650" y="3146700"/>
            <a:ext cx="2899085" cy="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D244B43-60D2-4CDE-A875-8EF2A745DD35}"/>
              </a:ext>
            </a:extLst>
          </p:cNvPr>
          <p:cNvSpPr txBox="1"/>
          <p:nvPr/>
        </p:nvSpPr>
        <p:spPr>
          <a:xfrm>
            <a:off x="3728753" y="2816083"/>
            <a:ext cx="2967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6. </a:t>
            </a:r>
            <a:r>
              <a:rPr lang="ko-KR" altLang="en-US" sz="1200" b="1" dirty="0"/>
              <a:t>가상계좌 요청 및 구매자 정보 전달</a:t>
            </a:r>
            <a:endParaRPr lang="en-US" sz="12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C018581-A522-4001-A5A1-B434B5551F9E}"/>
              </a:ext>
            </a:extLst>
          </p:cNvPr>
          <p:cNvSpPr/>
          <p:nvPr/>
        </p:nvSpPr>
        <p:spPr>
          <a:xfrm>
            <a:off x="2671553" y="5296160"/>
            <a:ext cx="1141709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광주은행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82E8E22-6437-4B80-8C7F-F693583AAD75}"/>
              </a:ext>
            </a:extLst>
          </p:cNvPr>
          <p:cNvGrpSpPr/>
          <p:nvPr/>
        </p:nvGrpSpPr>
        <p:grpSpPr>
          <a:xfrm>
            <a:off x="3205624" y="4555801"/>
            <a:ext cx="1820561" cy="700673"/>
            <a:chOff x="5025546" y="5151758"/>
            <a:chExt cx="1820561" cy="700673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7B29592B-8C48-440F-B433-4FDFAB2AF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2039" y="5151758"/>
              <a:ext cx="0" cy="70067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496556-28AE-4600-B220-1902BF0A79C4}"/>
                </a:ext>
              </a:extLst>
            </p:cNvPr>
            <p:cNvSpPr txBox="1"/>
            <p:nvPr/>
          </p:nvSpPr>
          <p:spPr>
            <a:xfrm>
              <a:off x="5025546" y="5401252"/>
              <a:ext cx="18205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1.</a:t>
              </a:r>
              <a:r>
                <a:rPr lang="ko-KR" altLang="en-US" sz="1100" b="1" dirty="0"/>
                <a:t>서비스계약 및 가상계좌</a:t>
              </a:r>
              <a:r>
                <a:rPr lang="en-US" altLang="ko-KR" sz="1100" b="1" dirty="0"/>
                <a:t>(bulk) </a:t>
              </a:r>
              <a:r>
                <a:rPr lang="ko-KR" altLang="en-US" sz="1100" b="1" dirty="0"/>
                <a:t>공급</a:t>
              </a:r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A6393BA-4EBE-438F-8FD5-EBA4278F57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1233" y="3977180"/>
            <a:ext cx="10109082" cy="189936"/>
          </a:xfrm>
          <a:prstGeom prst="bentConnector4">
            <a:avLst>
              <a:gd name="adj1" fmla="val 1208"/>
              <a:gd name="adj2" fmla="val 11343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51">
            <a:extLst>
              <a:ext uri="{FF2B5EF4-FFF2-40B4-BE49-F238E27FC236}">
                <a16:creationId xmlns:a16="http://schemas.microsoft.com/office/drawing/2014/main" id="{2A42C1EB-7687-4C80-A2DE-183665294CF5}"/>
              </a:ext>
            </a:extLst>
          </p:cNvPr>
          <p:cNvSpPr txBox="1"/>
          <p:nvPr/>
        </p:nvSpPr>
        <p:spPr>
          <a:xfrm>
            <a:off x="5137349" y="5674548"/>
            <a:ext cx="152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11. </a:t>
            </a:r>
            <a:r>
              <a:rPr lang="ko-KR" altLang="en-US" sz="1200" dirty="0"/>
              <a:t>물품 배송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72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8F86FB-DC73-4CA8-9357-F20548FC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6" y="252548"/>
            <a:ext cx="11673530" cy="6390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b="1" dirty="0"/>
              <a:t>구매자 정보를 아래와 같습니다 </a:t>
            </a:r>
            <a:r>
              <a:rPr lang="en-US" altLang="ko-KR" sz="1400" b="1" dirty="0"/>
              <a:t>: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구매자 이름 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은행 명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은행 계좌번호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전화번호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입예정금액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원화</a:t>
            </a:r>
            <a:r>
              <a:rPr lang="en-US" altLang="ko-KR" sz="1400" b="1" dirty="0"/>
              <a:t>) 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주문</a:t>
            </a:r>
            <a:r>
              <a:rPr lang="en-US" sz="1400" b="1" dirty="0"/>
              <a:t> ID(</a:t>
            </a:r>
            <a:r>
              <a:rPr lang="ko-KR" altLang="en-US" sz="1400" b="1" dirty="0"/>
              <a:t>상품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건 등</a:t>
            </a:r>
            <a:r>
              <a:rPr lang="en-US" altLang="ko-KR" sz="1400" b="1" dirty="0"/>
              <a:t>)</a:t>
            </a:r>
          </a:p>
          <a:p>
            <a:pPr>
              <a:buAutoNum type="arabicParenR"/>
            </a:pPr>
            <a:r>
              <a:rPr lang="ko-KR" altLang="en-US" sz="1400" b="1" dirty="0"/>
              <a:t>개인 사업자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주민등록번호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사업자등록번호</a:t>
            </a:r>
            <a:r>
              <a:rPr lang="en-US" altLang="ko-KR" sz="1400" b="1" dirty="0"/>
              <a:t>)</a:t>
            </a:r>
          </a:p>
          <a:p>
            <a:pPr>
              <a:buAutoNum type="arabicParenR"/>
            </a:pPr>
            <a:r>
              <a:rPr lang="ko-KR" altLang="en-US" sz="1400" b="1" dirty="0"/>
              <a:t>주소</a:t>
            </a:r>
            <a:endParaRPr lang="en-US" altLang="ko-KR" sz="1400" b="1" dirty="0"/>
          </a:p>
          <a:p>
            <a:pPr>
              <a:buAutoNum type="arabicParenR"/>
            </a:pPr>
            <a:r>
              <a:rPr lang="ko-KR" altLang="en-US" sz="1400" b="1" dirty="0"/>
              <a:t>영수증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요청시</a:t>
            </a:r>
            <a:r>
              <a:rPr lang="ko-KR" altLang="en-US" sz="1400" b="1" dirty="0"/>
              <a:t> 제공</a:t>
            </a:r>
            <a:r>
              <a:rPr lang="en-US" altLang="ko-KR" sz="1400" b="1" dirty="0"/>
              <a:t>) </a:t>
            </a:r>
          </a:p>
          <a:p>
            <a:pPr>
              <a:buAutoNum type="arabicParenR"/>
            </a:pPr>
            <a:endParaRPr lang="en-US" sz="1400" b="1" dirty="0"/>
          </a:p>
          <a:p>
            <a:pPr>
              <a:buAutoNum type="arabicParenR"/>
            </a:pPr>
            <a:endParaRPr lang="en-US" sz="1400" b="1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8692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8CC19-E8C9-4BFA-9B57-1C8CA4430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111" r="62578" b="6111"/>
          <a:stretch/>
        </p:blipFill>
        <p:spPr>
          <a:xfrm>
            <a:off x="687977" y="833301"/>
            <a:ext cx="5334000" cy="5675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BD43A-714B-4F53-853E-76E49B8B1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6" t="5556" r="62266" b="10555"/>
          <a:stretch/>
        </p:blipFill>
        <p:spPr>
          <a:xfrm>
            <a:off x="6528980" y="2073727"/>
            <a:ext cx="4743450" cy="4696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887E8-D869-40E3-8DDC-B711E20FC37B}"/>
              </a:ext>
            </a:extLst>
          </p:cNvPr>
          <p:cNvSpPr txBox="1"/>
          <p:nvPr/>
        </p:nvSpPr>
        <p:spPr>
          <a:xfrm>
            <a:off x="687977" y="243840"/>
            <a:ext cx="807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파트너사가 아래와 같은 </a:t>
            </a:r>
            <a:r>
              <a:rPr lang="ko-KR" altLang="en-US" dirty="0" err="1"/>
              <a:t>마켓플레스와</a:t>
            </a:r>
            <a:r>
              <a:rPr lang="ko-KR" altLang="en-US" dirty="0"/>
              <a:t> 계약 관계 </a:t>
            </a:r>
            <a:r>
              <a:rPr lang="en-US" altLang="ko-KR" dirty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FF593D1-1629-4ED4-B680-C42AF2DF70DC}"/>
              </a:ext>
            </a:extLst>
          </p:cNvPr>
          <p:cNvSpPr/>
          <p:nvPr/>
        </p:nvSpPr>
        <p:spPr>
          <a:xfrm>
            <a:off x="4358981" y="2584184"/>
            <a:ext cx="1112677" cy="2508962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F140FC-7C60-4402-A737-91A38619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39" y="94779"/>
            <a:ext cx="7235301" cy="729667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경상거래 </a:t>
            </a:r>
            <a:r>
              <a:rPr lang="ko-KR" altLang="en-US" sz="2000" b="1" dirty="0" err="1"/>
              <a:t>타발</a:t>
            </a:r>
            <a:r>
              <a:rPr lang="ko-KR" altLang="en-US" sz="2000" b="1" dirty="0"/>
              <a:t> </a:t>
            </a:r>
            <a:r>
              <a:rPr lang="en-US" altLang="zh-CN" sz="2000" b="1" dirty="0"/>
              <a:t>B2B </a:t>
            </a:r>
            <a:r>
              <a:rPr lang="ko-KR" altLang="en-US" sz="2000" b="1" dirty="0"/>
              <a:t>솔루션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7061F-435F-429E-9736-6C0A4932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54" y="3083800"/>
            <a:ext cx="360000" cy="379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19AAEE-73A7-44F3-A64B-3732AEA5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1" y="3514045"/>
            <a:ext cx="488340" cy="48834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E04E53-0DE7-4AFB-8736-7A2D3688D312}"/>
              </a:ext>
            </a:extLst>
          </p:cNvPr>
          <p:cNvCxnSpPr>
            <a:cxnSpLocks/>
          </p:cNvCxnSpPr>
          <p:nvPr/>
        </p:nvCxnSpPr>
        <p:spPr>
          <a:xfrm>
            <a:off x="3620568" y="3960650"/>
            <a:ext cx="670454" cy="1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1A7A83E-4281-4CBA-B2AE-A51743C8C269}"/>
              </a:ext>
            </a:extLst>
          </p:cNvPr>
          <p:cNvCxnSpPr/>
          <p:nvPr/>
        </p:nvCxnSpPr>
        <p:spPr>
          <a:xfrm>
            <a:off x="9199678" y="3325548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87856FD-353D-412D-987A-BCBCF996A73B}"/>
              </a:ext>
            </a:extLst>
          </p:cNvPr>
          <p:cNvSpPr/>
          <p:nvPr/>
        </p:nvSpPr>
        <p:spPr>
          <a:xfrm>
            <a:off x="4448060" y="3268386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1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35B409-87A6-46B6-83F6-451D32DFE935}"/>
              </a:ext>
            </a:extLst>
          </p:cNvPr>
          <p:cNvSpPr/>
          <p:nvPr/>
        </p:nvSpPr>
        <p:spPr>
          <a:xfrm>
            <a:off x="4449034" y="3777727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2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0EB495-4E01-499F-BC8E-5F740228DA74}"/>
              </a:ext>
            </a:extLst>
          </p:cNvPr>
          <p:cNvSpPr/>
          <p:nvPr/>
        </p:nvSpPr>
        <p:spPr>
          <a:xfrm>
            <a:off x="4446642" y="4329213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3</a:t>
            </a:r>
            <a:endParaRPr lang="zh-CN" altLang="en-US" sz="1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E83516C-741A-43E7-809C-93A6FA424775}"/>
              </a:ext>
            </a:extLst>
          </p:cNvPr>
          <p:cNvCxnSpPr>
            <a:cxnSpLocks/>
          </p:cNvCxnSpPr>
          <p:nvPr/>
        </p:nvCxnSpPr>
        <p:spPr>
          <a:xfrm flipV="1">
            <a:off x="1276770" y="3890467"/>
            <a:ext cx="887589" cy="10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0958AA-C307-4E4B-A09B-CEB72065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773" y="3695712"/>
            <a:ext cx="360000" cy="379356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6A42981-5EAA-4ACE-A239-4A20A00B1534}"/>
              </a:ext>
            </a:extLst>
          </p:cNvPr>
          <p:cNvCxnSpPr/>
          <p:nvPr/>
        </p:nvCxnSpPr>
        <p:spPr>
          <a:xfrm>
            <a:off x="9199678" y="3855832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8FC75129-E462-4B3F-B60E-88807E01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54" y="4218017"/>
            <a:ext cx="360000" cy="379356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296223-8D4A-49B7-83D9-72E58A7EBEA9}"/>
              </a:ext>
            </a:extLst>
          </p:cNvPr>
          <p:cNvCxnSpPr/>
          <p:nvPr/>
        </p:nvCxnSpPr>
        <p:spPr>
          <a:xfrm>
            <a:off x="9197259" y="4378137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A952A93-836E-4E5B-A936-F28850259374}"/>
              </a:ext>
            </a:extLst>
          </p:cNvPr>
          <p:cNvSpPr txBox="1"/>
          <p:nvPr/>
        </p:nvSpPr>
        <p:spPr>
          <a:xfrm>
            <a:off x="1005237" y="3499696"/>
            <a:ext cx="10716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6">
                    <a:lumMod val="75000"/>
                  </a:schemeClr>
                </a:solidFill>
              </a:rPr>
              <a:t>5.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</a:rPr>
              <a:t>구매자 국내              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</a:rPr>
              <a:t>결제</a:t>
            </a:r>
            <a:endParaRPr lang="zh-CN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7EE1728-F0E6-4395-BAE2-2ECA481E44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60" y="3040574"/>
            <a:ext cx="475994" cy="43558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80B53F1-63A5-4208-8D75-98D2F4DC3B0E}"/>
              </a:ext>
            </a:extLst>
          </p:cNvPr>
          <p:cNvSpPr/>
          <p:nvPr/>
        </p:nvSpPr>
        <p:spPr>
          <a:xfrm>
            <a:off x="528753" y="1005324"/>
            <a:ext cx="6970871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한국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A84E91-EA72-42B9-923B-7575570B6EB4}"/>
              </a:ext>
            </a:extLst>
          </p:cNvPr>
          <p:cNvSpPr/>
          <p:nvPr/>
        </p:nvSpPr>
        <p:spPr>
          <a:xfrm>
            <a:off x="7538854" y="1012273"/>
            <a:ext cx="3893054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해외</a:t>
            </a:r>
            <a:endParaRPr lang="zh-CN" altLang="en-US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6355E12-4344-4426-A875-60B1C2A194A2}"/>
              </a:ext>
            </a:extLst>
          </p:cNvPr>
          <p:cNvCxnSpPr>
            <a:cxnSpLocks/>
          </p:cNvCxnSpPr>
          <p:nvPr/>
        </p:nvCxnSpPr>
        <p:spPr>
          <a:xfrm>
            <a:off x="5623374" y="3933047"/>
            <a:ext cx="2008467" cy="0"/>
          </a:xfrm>
          <a:prstGeom prst="line">
            <a:avLst/>
          </a:prstGeom>
          <a:ln w="2222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B7AD6F1-8B5B-4FEF-A83D-E90015469802}"/>
              </a:ext>
            </a:extLst>
          </p:cNvPr>
          <p:cNvCxnSpPr>
            <a:cxnSpLocks/>
          </p:cNvCxnSpPr>
          <p:nvPr/>
        </p:nvCxnSpPr>
        <p:spPr>
          <a:xfrm>
            <a:off x="5623373" y="4474553"/>
            <a:ext cx="2008467" cy="0"/>
          </a:xfrm>
          <a:prstGeom prst="line">
            <a:avLst/>
          </a:prstGeom>
          <a:ln w="2222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9103B8F-58E2-4890-93F9-945FAC7FB884}"/>
              </a:ext>
            </a:extLst>
          </p:cNvPr>
          <p:cNvSpPr txBox="1"/>
          <p:nvPr/>
        </p:nvSpPr>
        <p:spPr>
          <a:xfrm>
            <a:off x="9366723" y="3302613"/>
            <a:ext cx="139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CNY/USD/…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98AC7DF-FE9F-426E-9510-CF0288279580}"/>
              </a:ext>
            </a:extLst>
          </p:cNvPr>
          <p:cNvSpPr txBox="1"/>
          <p:nvPr/>
        </p:nvSpPr>
        <p:spPr>
          <a:xfrm>
            <a:off x="4773355" y="4782670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06AFB7-BCEF-49CF-B265-948D83CDE50B}"/>
              </a:ext>
            </a:extLst>
          </p:cNvPr>
          <p:cNvSpPr txBox="1"/>
          <p:nvPr/>
        </p:nvSpPr>
        <p:spPr>
          <a:xfrm>
            <a:off x="8106261" y="4549798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A881DD-97BA-4DC1-AF54-85BBFE22AF37}"/>
              </a:ext>
            </a:extLst>
          </p:cNvPr>
          <p:cNvSpPr txBox="1"/>
          <p:nvPr/>
        </p:nvSpPr>
        <p:spPr>
          <a:xfrm>
            <a:off x="10409704" y="4629277"/>
            <a:ext cx="118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해외 </a:t>
            </a:r>
            <a:r>
              <a:rPr lang="ko-KR" altLang="en-US" sz="1200" dirty="0" err="1"/>
              <a:t>앱개발사</a:t>
            </a:r>
            <a:r>
              <a:rPr lang="ko-KR" altLang="en-US" sz="1200" dirty="0"/>
              <a:t> </a:t>
            </a:r>
            <a:r>
              <a:rPr lang="en-US" altLang="ko-KR" sz="1200" dirty="0"/>
              <a:t>(Merchant)</a:t>
            </a:r>
            <a:endParaRPr lang="zh-CN" altLang="en-US" sz="1200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371F2953-EC88-4B44-86EC-5EDFCBA4C2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032" y="3664399"/>
            <a:ext cx="475994" cy="43558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539339E-39EE-479F-9F03-405AEABB2A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565" y="4169418"/>
            <a:ext cx="475994" cy="435580"/>
          </a:xfrm>
          <a:prstGeom prst="rect">
            <a:avLst/>
          </a:prstGeom>
        </p:spPr>
      </p:pic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27D841-EA02-4B91-A039-BFB07BB37670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 flipV="1">
            <a:off x="5514100" y="-1670210"/>
            <a:ext cx="430245" cy="9938263"/>
          </a:xfrm>
          <a:prstGeom prst="bentConnector3">
            <a:avLst>
              <a:gd name="adj1" fmla="val -30816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AD60B6A-4F50-4AB7-99E3-D0165143F942}"/>
              </a:ext>
            </a:extLst>
          </p:cNvPr>
          <p:cNvSpPr txBox="1"/>
          <p:nvPr/>
        </p:nvSpPr>
        <p:spPr>
          <a:xfrm>
            <a:off x="4874450" y="1461726"/>
            <a:ext cx="260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</a:rPr>
              <a:t>7. (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</a:rPr>
              <a:t>모바일앱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</a:rPr>
              <a:t> 서비스 제공</a:t>
            </a:r>
            <a:endParaRPr lang="zh-CN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A050E38-761E-4089-AC1A-2112396ED45D}"/>
              </a:ext>
            </a:extLst>
          </p:cNvPr>
          <p:cNvSpPr txBox="1"/>
          <p:nvPr/>
        </p:nvSpPr>
        <p:spPr>
          <a:xfrm>
            <a:off x="8205822" y="2018412"/>
            <a:ext cx="256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해외 </a:t>
            </a:r>
            <a:r>
              <a:rPr lang="ko-KR" altLang="en-US" sz="1200" dirty="0" err="1"/>
              <a:t>앱개발사</a:t>
            </a:r>
            <a:r>
              <a:rPr lang="en-US" altLang="ko-KR" sz="1200" dirty="0"/>
              <a:t>(Merchant)</a:t>
            </a:r>
            <a:r>
              <a:rPr lang="ko-KR" altLang="en-US" sz="1200" dirty="0"/>
              <a:t> 핑퐁에 </a:t>
            </a:r>
            <a:r>
              <a:rPr lang="ko-KR" altLang="en-US" sz="1200" dirty="0" err="1"/>
              <a:t>집금대행</a:t>
            </a:r>
            <a:r>
              <a:rPr lang="ko-KR" altLang="en-US" sz="1200" dirty="0"/>
              <a:t> 서비스 가입</a:t>
            </a:r>
            <a:endParaRPr lang="en-US" altLang="ko-KR" sz="1200" dirty="0"/>
          </a:p>
        </p:txBody>
      </p: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E85B774A-23E3-47BC-8E69-F0F2542AF9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43990" y="1671592"/>
            <a:ext cx="524567" cy="2400904"/>
          </a:xfrm>
          <a:prstGeom prst="bentConnector3">
            <a:avLst>
              <a:gd name="adj1" fmla="val 212561"/>
            </a:avLst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6C341B1-3106-4649-9F7C-7C8730184404}"/>
              </a:ext>
            </a:extLst>
          </p:cNvPr>
          <p:cNvSpPr txBox="1"/>
          <p:nvPr/>
        </p:nvSpPr>
        <p:spPr>
          <a:xfrm>
            <a:off x="9428921" y="5304929"/>
            <a:ext cx="3049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4. </a:t>
            </a:r>
            <a:r>
              <a:rPr lang="ko-KR" altLang="en-US" sz="1100" b="1" dirty="0" err="1"/>
              <a:t>입금자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네이버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에게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가상계좌 정보 공유</a:t>
            </a:r>
            <a:endParaRPr lang="zh-CN" altLang="en-US" sz="1100" b="1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4E5490A-E97D-421A-9DCA-736097B6EC32}"/>
              </a:ext>
            </a:extLst>
          </p:cNvPr>
          <p:cNvSpPr txBox="1"/>
          <p:nvPr/>
        </p:nvSpPr>
        <p:spPr>
          <a:xfrm>
            <a:off x="2995783" y="2934946"/>
            <a:ext cx="1383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8.  </a:t>
            </a:r>
            <a:r>
              <a:rPr lang="ko-KR" altLang="en-US" sz="1100" b="1" dirty="0" err="1"/>
              <a:t>마켓플레이스가</a:t>
            </a:r>
            <a:r>
              <a:rPr lang="ko-KR" altLang="en-US" sz="1100" b="1" dirty="0"/>
              <a:t>     </a:t>
            </a:r>
            <a:endParaRPr lang="en-US" altLang="ko-KR" sz="1100" b="1" dirty="0"/>
          </a:p>
          <a:p>
            <a:r>
              <a:rPr lang="en-US" altLang="ko-KR" sz="1100" b="1" dirty="0"/>
              <a:t>     </a:t>
            </a:r>
            <a:r>
              <a:rPr lang="ko-KR" altLang="en-US" sz="1100" b="1" dirty="0"/>
              <a:t>가상계좌에 입금</a:t>
            </a:r>
            <a:endParaRPr lang="zh-CN" altLang="en-US" sz="1100" b="1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D10277-4CB9-4CAE-BB70-C016979C6BAD}"/>
              </a:ext>
            </a:extLst>
          </p:cNvPr>
          <p:cNvSpPr txBox="1"/>
          <p:nvPr/>
        </p:nvSpPr>
        <p:spPr>
          <a:xfrm>
            <a:off x="263194" y="3883340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Customers</a:t>
            </a:r>
            <a:endParaRPr lang="zh-CN" altLang="en-US" sz="1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BE5662B-6D59-47EE-AE17-51B0EDF8154B}"/>
              </a:ext>
            </a:extLst>
          </p:cNvPr>
          <p:cNvCxnSpPr>
            <a:cxnSpLocks/>
          </p:cNvCxnSpPr>
          <p:nvPr/>
        </p:nvCxnSpPr>
        <p:spPr>
          <a:xfrm>
            <a:off x="9914611" y="6445908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15B7E13-409C-4FB7-A8DE-175917BAFFB9}"/>
              </a:ext>
            </a:extLst>
          </p:cNvPr>
          <p:cNvSpPr txBox="1"/>
          <p:nvPr/>
        </p:nvSpPr>
        <p:spPr>
          <a:xfrm>
            <a:off x="11306967" y="6281860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Info.</a:t>
            </a:r>
            <a:r>
              <a:rPr lang="zh-CN" altLang="en-US" sz="1400" dirty="0"/>
              <a:t> </a:t>
            </a:r>
            <a:r>
              <a:rPr lang="en-US" altLang="zh-CN" sz="1400" dirty="0"/>
              <a:t>Flow</a:t>
            </a:r>
            <a:endParaRPr lang="zh-CN" altLang="en-US" sz="1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5B3527-9FCF-4B77-A1A7-4CB40BEC869C}"/>
              </a:ext>
            </a:extLst>
          </p:cNvPr>
          <p:cNvCxnSpPr/>
          <p:nvPr/>
        </p:nvCxnSpPr>
        <p:spPr>
          <a:xfrm>
            <a:off x="9914611" y="6685093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B4DF3172-E29B-494E-8031-1C1018E5A502}"/>
              </a:ext>
            </a:extLst>
          </p:cNvPr>
          <p:cNvSpPr txBox="1"/>
          <p:nvPr/>
        </p:nvSpPr>
        <p:spPr>
          <a:xfrm>
            <a:off x="11306967" y="6496653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Cash Flow</a:t>
            </a:r>
            <a:endParaRPr lang="zh-CN" altLang="en-US" sz="1400" dirty="0"/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E0347E37-0E8B-48A5-8F19-741182850CE2}"/>
              </a:ext>
            </a:extLst>
          </p:cNvPr>
          <p:cNvCxnSpPr>
            <a:cxnSpLocks/>
            <a:stCxn id="37" idx="0"/>
            <a:endCxn id="69" idx="0"/>
          </p:cNvCxnSpPr>
          <p:nvPr/>
        </p:nvCxnSpPr>
        <p:spPr>
          <a:xfrm rot="5400000" flipH="1" flipV="1">
            <a:off x="6621790" y="877714"/>
            <a:ext cx="12700" cy="3412940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5824BD5-E493-4C89-A0A7-07D9C1E42647}"/>
              </a:ext>
            </a:extLst>
          </p:cNvPr>
          <p:cNvCxnSpPr>
            <a:cxnSpLocks/>
          </p:cNvCxnSpPr>
          <p:nvPr/>
        </p:nvCxnSpPr>
        <p:spPr>
          <a:xfrm>
            <a:off x="5661367" y="2763206"/>
            <a:ext cx="200718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D7A3B8D2-F5C4-477D-9A9D-C25AE1D03C47}"/>
              </a:ext>
            </a:extLst>
          </p:cNvPr>
          <p:cNvSpPr txBox="1"/>
          <p:nvPr/>
        </p:nvSpPr>
        <p:spPr>
          <a:xfrm>
            <a:off x="5689240" y="2788369"/>
            <a:ext cx="1855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3. </a:t>
            </a:r>
            <a:r>
              <a:rPr lang="ko-KR" altLang="en-US" sz="1200" b="1" dirty="0" err="1"/>
              <a:t>핑퐁앞</a:t>
            </a:r>
            <a:r>
              <a:rPr lang="ko-KR" altLang="en-US" sz="1200" b="1" dirty="0"/>
              <a:t>  가상계좌 제공</a:t>
            </a:r>
            <a:endParaRPr lang="zh-CN" altLang="en-US" sz="1200" b="1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08BC82C-8B58-4315-888F-C8266CF2E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04" y="2636237"/>
            <a:ext cx="558931" cy="55893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BFB268-5DAC-469F-83BE-4F312E7B6A79}"/>
              </a:ext>
            </a:extLst>
          </p:cNvPr>
          <p:cNvSpPr txBox="1"/>
          <p:nvPr/>
        </p:nvSpPr>
        <p:spPr>
          <a:xfrm>
            <a:off x="60157" y="6065765"/>
            <a:ext cx="4084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(B2B)</a:t>
            </a:r>
          </a:p>
          <a:p>
            <a:r>
              <a:rPr lang="en-US" sz="1400" b="1" dirty="0"/>
              <a:t>1. </a:t>
            </a:r>
            <a:r>
              <a:rPr lang="ko-KR" altLang="en-US" sz="1400" b="1" dirty="0"/>
              <a:t>핑퐁 및 해외 </a:t>
            </a:r>
            <a:r>
              <a:rPr lang="ko-KR" altLang="en-US" sz="1400" b="1" dirty="0" err="1"/>
              <a:t>앱개발회사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(Merchant) </a:t>
            </a:r>
            <a:r>
              <a:rPr lang="ko-KR" altLang="en-US" sz="1400" b="1" dirty="0"/>
              <a:t>계약 체결</a:t>
            </a:r>
            <a:endParaRPr lang="en-US" sz="1400" b="1" dirty="0"/>
          </a:p>
          <a:p>
            <a:r>
              <a:rPr lang="en-US" sz="1400" b="1" dirty="0"/>
              <a:t>2. </a:t>
            </a:r>
            <a:r>
              <a:rPr lang="ko-KR" altLang="en-US" sz="1400" b="1" dirty="0"/>
              <a:t>가맹점 및 </a:t>
            </a:r>
            <a:r>
              <a:rPr lang="ko-KR" altLang="en-US" sz="1400" b="1" dirty="0" err="1"/>
              <a:t>마켓플레이스</a:t>
            </a:r>
            <a:r>
              <a:rPr lang="ko-KR" altLang="en-US" sz="1400" b="1" dirty="0"/>
              <a:t> 계약 체결</a:t>
            </a:r>
            <a:endParaRPr lang="en-US" sz="1400" b="1" dirty="0"/>
          </a:p>
          <a:p>
            <a:endParaRPr lang="en-US" sz="1400" b="1" dirty="0"/>
          </a:p>
        </p:txBody>
      </p:sp>
      <p:cxnSp>
        <p:nvCxnSpPr>
          <p:cNvPr id="82" name="直接箭头连接符 16">
            <a:extLst>
              <a:ext uri="{FF2B5EF4-FFF2-40B4-BE49-F238E27FC236}">
                <a16:creationId xmlns:a16="http://schemas.microsoft.com/office/drawing/2014/main" id="{DB48D5AE-AE63-46A3-B4AE-569097E9B7FD}"/>
              </a:ext>
            </a:extLst>
          </p:cNvPr>
          <p:cNvCxnSpPr>
            <a:cxnSpLocks/>
          </p:cNvCxnSpPr>
          <p:nvPr/>
        </p:nvCxnSpPr>
        <p:spPr>
          <a:xfrm>
            <a:off x="3616453" y="4504344"/>
            <a:ext cx="669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直接箭头连接符 16">
            <a:extLst>
              <a:ext uri="{FF2B5EF4-FFF2-40B4-BE49-F238E27FC236}">
                <a16:creationId xmlns:a16="http://schemas.microsoft.com/office/drawing/2014/main" id="{2E2884BF-9E32-4D4C-B7EB-71784C7A35D1}"/>
              </a:ext>
            </a:extLst>
          </p:cNvPr>
          <p:cNvCxnSpPr>
            <a:cxnSpLocks/>
          </p:cNvCxnSpPr>
          <p:nvPr/>
        </p:nvCxnSpPr>
        <p:spPr>
          <a:xfrm>
            <a:off x="3616453" y="3393328"/>
            <a:ext cx="670454" cy="1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连接符: 肘形 66">
            <a:extLst>
              <a:ext uri="{FF2B5EF4-FFF2-40B4-BE49-F238E27FC236}">
                <a16:creationId xmlns:a16="http://schemas.microsoft.com/office/drawing/2014/main" id="{3A7F9152-18A5-4F09-B363-C256A51BE6E4}"/>
              </a:ext>
            </a:extLst>
          </p:cNvPr>
          <p:cNvCxnSpPr>
            <a:cxnSpLocks/>
            <a:stCxn id="57" idx="2"/>
            <a:endCxn id="5" idx="2"/>
          </p:cNvCxnSpPr>
          <p:nvPr/>
        </p:nvCxnSpPr>
        <p:spPr>
          <a:xfrm rot="5400000" flipH="1">
            <a:off x="6316185" y="402923"/>
            <a:ext cx="1137875" cy="8238165"/>
          </a:xfrm>
          <a:prstGeom prst="bentConnector3">
            <a:avLst>
              <a:gd name="adj1" fmla="val -2009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uidelines - App Store - Apple Developer">
            <a:extLst>
              <a:ext uri="{FF2B5EF4-FFF2-40B4-BE49-F238E27FC236}">
                <a16:creationId xmlns:a16="http://schemas.microsoft.com/office/drawing/2014/main" id="{26E2DD40-DEB8-4776-A6C7-D82BCCEED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16049" r="32709" b="14231"/>
          <a:stretch/>
        </p:blipFill>
        <p:spPr bwMode="auto">
          <a:xfrm>
            <a:off x="2243358" y="3846586"/>
            <a:ext cx="313399" cy="3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Play Logo | Symbol, History, PNG (3840*2160)">
            <a:extLst>
              <a:ext uri="{FF2B5EF4-FFF2-40B4-BE49-F238E27FC236}">
                <a16:creationId xmlns:a16="http://schemas.microsoft.com/office/drawing/2014/main" id="{9F7117B2-9317-4C5C-812C-6ADE4796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56" y="3300233"/>
            <a:ext cx="663698" cy="3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이버 로고">
            <a:extLst>
              <a:ext uri="{FF2B5EF4-FFF2-40B4-BE49-F238E27FC236}">
                <a16:creationId xmlns:a16="http://schemas.microsoft.com/office/drawing/2014/main" id="{21E6FD2A-EB32-4E2A-81CB-58934A24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44" y="3368691"/>
            <a:ext cx="664798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티몬 로고">
            <a:extLst>
              <a:ext uri="{FF2B5EF4-FFF2-40B4-BE49-F238E27FC236}">
                <a16:creationId xmlns:a16="http://schemas.microsoft.com/office/drawing/2014/main" id="{0EB6CB08-728A-4588-820A-147D26B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70" y="3839283"/>
            <a:ext cx="491335" cy="2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FA87AC-B163-47D8-B252-800A938C8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2" y="3485312"/>
            <a:ext cx="467755" cy="467755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30A931-D1CC-4EF2-98BC-3DFF70AA88F1}"/>
              </a:ext>
            </a:extLst>
          </p:cNvPr>
          <p:cNvGrpSpPr/>
          <p:nvPr/>
        </p:nvGrpSpPr>
        <p:grpSpPr>
          <a:xfrm>
            <a:off x="7730962" y="2584184"/>
            <a:ext cx="1194595" cy="2487435"/>
            <a:chOff x="7730962" y="2584184"/>
            <a:chExt cx="1194595" cy="2487435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8D8A3B9-6EF1-4629-BD4F-8034B21DA8F9}"/>
                </a:ext>
              </a:extLst>
            </p:cNvPr>
            <p:cNvSpPr/>
            <p:nvPr/>
          </p:nvSpPr>
          <p:spPr>
            <a:xfrm>
              <a:off x="7730962" y="2584184"/>
              <a:ext cx="1194595" cy="248743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 descr="图片包含 餐具&#10;&#10;描述已自动生成">
              <a:extLst>
                <a:ext uri="{FF2B5EF4-FFF2-40B4-BE49-F238E27FC236}">
                  <a16:creationId xmlns:a16="http://schemas.microsoft.com/office/drawing/2014/main" id="{57E18AC6-914C-460E-8794-E298DBD5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137" y="2776590"/>
              <a:ext cx="1019079" cy="33539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D7F3855-D6C7-4BBE-9824-6A7B4263083F}"/>
                </a:ext>
              </a:extLst>
            </p:cNvPr>
            <p:cNvSpPr/>
            <p:nvPr/>
          </p:nvSpPr>
          <p:spPr>
            <a:xfrm>
              <a:off x="7872772" y="3288339"/>
              <a:ext cx="923676" cy="279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Acct1 </a:t>
              </a:r>
              <a:endParaRPr lang="zh-CN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0B5A2E8-D020-4E46-AAAD-D52884BD98E4}"/>
                </a:ext>
              </a:extLst>
            </p:cNvPr>
            <p:cNvSpPr/>
            <p:nvPr/>
          </p:nvSpPr>
          <p:spPr>
            <a:xfrm>
              <a:off x="7879246" y="3764779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Acct2</a:t>
              </a:r>
              <a:endParaRPr lang="zh-CN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43AA86-4A4B-40C1-8FD7-7FD8B28164CE}"/>
                </a:ext>
              </a:extLst>
            </p:cNvPr>
            <p:cNvSpPr/>
            <p:nvPr/>
          </p:nvSpPr>
          <p:spPr>
            <a:xfrm>
              <a:off x="7879246" y="4216852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Acct3 </a:t>
              </a:r>
              <a:endParaRPr lang="zh-CN" altLang="en-US" sz="1100" dirty="0"/>
            </a:p>
          </p:txBody>
        </p:sp>
      </p:grpSp>
      <p:sp>
        <p:nvSpPr>
          <p:cNvPr id="106" name="文本框 51">
            <a:extLst>
              <a:ext uri="{FF2B5EF4-FFF2-40B4-BE49-F238E27FC236}">
                <a16:creationId xmlns:a16="http://schemas.microsoft.com/office/drawing/2014/main" id="{67EB7750-0BC0-4BAA-8519-2F99E8E0D95B}"/>
              </a:ext>
            </a:extLst>
          </p:cNvPr>
          <p:cNvSpPr txBox="1"/>
          <p:nvPr/>
        </p:nvSpPr>
        <p:spPr>
          <a:xfrm>
            <a:off x="5994339" y="6078279"/>
            <a:ext cx="1451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9. </a:t>
            </a:r>
            <a:r>
              <a:rPr lang="ko-KR" altLang="en-US" sz="1200" b="1" dirty="0"/>
              <a:t>환전 및 정산</a:t>
            </a:r>
            <a:endParaRPr lang="zh-CN" altLang="en-US" sz="1200" b="1" dirty="0"/>
          </a:p>
        </p:txBody>
      </p:sp>
      <p:pic>
        <p:nvPicPr>
          <p:cNvPr id="108" name="Picture 4" descr="Citibank Hong Kong | Banknoted - Banks in Hong Kong">
            <a:extLst>
              <a:ext uri="{FF2B5EF4-FFF2-40B4-BE49-F238E27FC236}">
                <a16:creationId xmlns:a16="http://schemas.microsoft.com/office/drawing/2014/main" id="{56ACAD6A-004F-41BA-913D-E1A559FDB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15714" r="9048"/>
          <a:stretch/>
        </p:blipFill>
        <p:spPr bwMode="auto">
          <a:xfrm>
            <a:off x="7899839" y="5720810"/>
            <a:ext cx="1141709" cy="7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直接箭头连接符 61">
            <a:extLst>
              <a:ext uri="{FF2B5EF4-FFF2-40B4-BE49-F238E27FC236}">
                <a16:creationId xmlns:a16="http://schemas.microsoft.com/office/drawing/2014/main" id="{D38F7314-4F08-40FE-BFCA-D8C5A904ADA6}"/>
              </a:ext>
            </a:extLst>
          </p:cNvPr>
          <p:cNvCxnSpPr>
            <a:cxnSpLocks/>
          </p:cNvCxnSpPr>
          <p:nvPr/>
        </p:nvCxnSpPr>
        <p:spPr>
          <a:xfrm>
            <a:off x="4773355" y="5156882"/>
            <a:ext cx="0" cy="722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直接箭头连接符 28">
            <a:extLst>
              <a:ext uri="{FF2B5EF4-FFF2-40B4-BE49-F238E27FC236}">
                <a16:creationId xmlns:a16="http://schemas.microsoft.com/office/drawing/2014/main" id="{E1413EA5-1020-4FC5-A2DD-C9590C902A5E}"/>
              </a:ext>
            </a:extLst>
          </p:cNvPr>
          <p:cNvCxnSpPr>
            <a:cxnSpLocks/>
          </p:cNvCxnSpPr>
          <p:nvPr/>
        </p:nvCxnSpPr>
        <p:spPr>
          <a:xfrm>
            <a:off x="5517716" y="6065765"/>
            <a:ext cx="238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直接箭头连接符 61">
            <a:extLst>
              <a:ext uri="{FF2B5EF4-FFF2-40B4-BE49-F238E27FC236}">
                <a16:creationId xmlns:a16="http://schemas.microsoft.com/office/drawing/2014/main" id="{3F5898E4-D869-4827-8000-C6B2D6E5A278}"/>
              </a:ext>
            </a:extLst>
          </p:cNvPr>
          <p:cNvCxnSpPr>
            <a:cxnSpLocks/>
          </p:cNvCxnSpPr>
          <p:nvPr/>
        </p:nvCxnSpPr>
        <p:spPr>
          <a:xfrm flipV="1">
            <a:off x="8414945" y="5130145"/>
            <a:ext cx="0" cy="776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图片 31">
            <a:extLst>
              <a:ext uri="{FF2B5EF4-FFF2-40B4-BE49-F238E27FC236}">
                <a16:creationId xmlns:a16="http://schemas.microsoft.com/office/drawing/2014/main" id="{2815AFD0-BBA7-4D01-86A8-64C4DAD0B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20" y="4083049"/>
            <a:ext cx="146079" cy="153933"/>
          </a:xfrm>
          <a:prstGeom prst="rect">
            <a:avLst/>
          </a:prstGeom>
        </p:spPr>
      </p:pic>
      <p:sp>
        <p:nvSpPr>
          <p:cNvPr id="66" name="文本框 85">
            <a:extLst>
              <a:ext uri="{FF2B5EF4-FFF2-40B4-BE49-F238E27FC236}">
                <a16:creationId xmlns:a16="http://schemas.microsoft.com/office/drawing/2014/main" id="{0206736E-E025-4D10-BDBE-388729A75860}"/>
              </a:ext>
            </a:extLst>
          </p:cNvPr>
          <p:cNvSpPr txBox="1"/>
          <p:nvPr/>
        </p:nvSpPr>
        <p:spPr>
          <a:xfrm>
            <a:off x="2357869" y="4269612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Depositors</a:t>
            </a:r>
            <a:endParaRPr lang="zh-CN" altLang="en-US" sz="1400" dirty="0"/>
          </a:p>
        </p:txBody>
      </p:sp>
      <p:sp>
        <p:nvSpPr>
          <p:cNvPr id="67" name="文本框 83">
            <a:extLst>
              <a:ext uri="{FF2B5EF4-FFF2-40B4-BE49-F238E27FC236}">
                <a16:creationId xmlns:a16="http://schemas.microsoft.com/office/drawing/2014/main" id="{89D19654-F650-4EAF-AE02-8235CEB7730D}"/>
              </a:ext>
            </a:extLst>
          </p:cNvPr>
          <p:cNvSpPr txBox="1"/>
          <p:nvPr/>
        </p:nvSpPr>
        <p:spPr>
          <a:xfrm>
            <a:off x="5652314" y="2385494"/>
            <a:ext cx="1032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7.  </a:t>
            </a:r>
            <a:r>
              <a:rPr lang="ko-KR" altLang="en-US" sz="1100" b="1" dirty="0"/>
              <a:t>입금 알림</a:t>
            </a:r>
            <a:endParaRPr lang="zh-CN" altLang="en-US" sz="1100" b="1" dirty="0"/>
          </a:p>
        </p:txBody>
      </p:sp>
      <p:cxnSp>
        <p:nvCxnSpPr>
          <p:cNvPr id="71" name="连接符: 肘形 77">
            <a:extLst>
              <a:ext uri="{FF2B5EF4-FFF2-40B4-BE49-F238E27FC236}">
                <a16:creationId xmlns:a16="http://schemas.microsoft.com/office/drawing/2014/main" id="{345DAFCA-239C-4D7C-88AA-F0969DC11C78}"/>
              </a:ext>
            </a:extLst>
          </p:cNvPr>
          <p:cNvCxnSpPr>
            <a:cxnSpLocks/>
          </p:cNvCxnSpPr>
          <p:nvPr/>
        </p:nvCxnSpPr>
        <p:spPr>
          <a:xfrm rot="10800000">
            <a:off x="5619256" y="3137374"/>
            <a:ext cx="4824892" cy="100744"/>
          </a:xfrm>
          <a:prstGeom prst="bentConnector3">
            <a:avLst>
              <a:gd name="adj1" fmla="val 44736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9FFE478-DD46-4881-BB10-48B068B048A5}"/>
              </a:ext>
            </a:extLst>
          </p:cNvPr>
          <p:cNvSpPr txBox="1"/>
          <p:nvPr/>
        </p:nvSpPr>
        <p:spPr>
          <a:xfrm>
            <a:off x="5462763" y="3191805"/>
            <a:ext cx="28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4. </a:t>
            </a:r>
            <a:r>
              <a:rPr lang="ko-KR" altLang="en-US" sz="1200" b="1" dirty="0"/>
              <a:t>가상계좌 지정 및 </a:t>
            </a:r>
            <a:r>
              <a:rPr lang="en-US" altLang="ko-KR" sz="1200" b="1" dirty="0"/>
              <a:t>GME</a:t>
            </a:r>
            <a:r>
              <a:rPr lang="ko-KR" altLang="en-US" sz="1200" b="1" dirty="0"/>
              <a:t>에게 알림</a:t>
            </a:r>
            <a:endParaRPr lang="zh-CN" altLang="en-US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F13BB8-A5D8-4728-B482-CFAC57C5558F}"/>
              </a:ext>
            </a:extLst>
          </p:cNvPr>
          <p:cNvSpPr/>
          <p:nvPr/>
        </p:nvSpPr>
        <p:spPr>
          <a:xfrm>
            <a:off x="4329949" y="5852675"/>
            <a:ext cx="1141709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광주은행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2C97BE2-B15B-43FA-8DC1-FC428DDB5F1A}"/>
              </a:ext>
            </a:extLst>
          </p:cNvPr>
          <p:cNvGrpSpPr/>
          <p:nvPr/>
        </p:nvGrpSpPr>
        <p:grpSpPr>
          <a:xfrm>
            <a:off x="5025546" y="5151758"/>
            <a:ext cx="1820561" cy="700673"/>
            <a:chOff x="5025546" y="5151758"/>
            <a:chExt cx="1820561" cy="700673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C992E20-75B4-4CD0-9C7B-09688DF5D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2039" y="5151758"/>
              <a:ext cx="0" cy="70067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B9A958-447A-40CC-8754-8F635AF4ED23}"/>
                </a:ext>
              </a:extLst>
            </p:cNvPr>
            <p:cNvSpPr txBox="1"/>
            <p:nvPr/>
          </p:nvSpPr>
          <p:spPr>
            <a:xfrm>
              <a:off x="5025546" y="5401252"/>
              <a:ext cx="18205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2. </a:t>
              </a:r>
              <a:r>
                <a:rPr lang="ko-KR" altLang="en-US" sz="1100" b="1" dirty="0"/>
                <a:t>서비스계약 및 가상계좌</a:t>
              </a:r>
              <a:r>
                <a:rPr lang="en-US" altLang="ko-KR" sz="1100" b="1" dirty="0"/>
                <a:t>(bulk) </a:t>
              </a:r>
              <a:r>
                <a:rPr lang="ko-KR" altLang="en-US" sz="1100" b="1" dirty="0"/>
                <a:t>공급</a:t>
              </a:r>
            </a:p>
          </p:txBody>
        </p:sp>
      </p:grp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67860D2C-3FDA-4302-B5D1-9591554A7732}"/>
              </a:ext>
            </a:extLst>
          </p:cNvPr>
          <p:cNvCxnSpPr>
            <a:cxnSpLocks/>
          </p:cNvCxnSpPr>
          <p:nvPr/>
        </p:nvCxnSpPr>
        <p:spPr>
          <a:xfrm flipV="1">
            <a:off x="2740579" y="3083800"/>
            <a:ext cx="7758995" cy="324246"/>
          </a:xfrm>
          <a:prstGeom prst="bentConnector4">
            <a:avLst>
              <a:gd name="adj1" fmla="val 163"/>
              <a:gd name="adj2" fmla="val 46885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5" name="文本框 83">
            <a:extLst>
              <a:ext uri="{FF2B5EF4-FFF2-40B4-BE49-F238E27FC236}">
                <a16:creationId xmlns:a16="http://schemas.microsoft.com/office/drawing/2014/main" id="{E6093A81-F10E-45AE-8192-EFA9E2147F15}"/>
              </a:ext>
            </a:extLst>
          </p:cNvPr>
          <p:cNvSpPr txBox="1"/>
          <p:nvPr/>
        </p:nvSpPr>
        <p:spPr>
          <a:xfrm>
            <a:off x="4863807" y="1888536"/>
            <a:ext cx="1032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6.  </a:t>
            </a:r>
            <a:r>
              <a:rPr lang="ko-KR" altLang="en-US" sz="1100" b="1" dirty="0"/>
              <a:t>입금 알림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3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4D55-6C3F-41BE-A0F4-96726832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0" y="1"/>
            <a:ext cx="11316789" cy="635726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562F-F4AC-4583-A0CC-C7E1D3F16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1" y="710372"/>
            <a:ext cx="4309189" cy="60611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dirty="0"/>
              <a:t>상기 기재되어 있는 입금자에서만 입금 진행 예정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Google Play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Naver</a:t>
            </a:r>
          </a:p>
          <a:p>
            <a:pPr>
              <a:buAutoNum type="arabicParenR"/>
            </a:pPr>
            <a:r>
              <a:rPr lang="en-US" sz="1000" b="1" dirty="0"/>
              <a:t> Amazon App Store                  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Google </a:t>
            </a:r>
            <a:r>
              <a:rPr lang="en-US" sz="1000" b="1" dirty="0" err="1"/>
              <a:t>Adsense</a:t>
            </a:r>
            <a:r>
              <a:rPr lang="en-US" sz="1000" b="1" dirty="0"/>
              <a:t>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Google </a:t>
            </a:r>
            <a:r>
              <a:rPr lang="en-US" sz="1000" b="1" dirty="0" err="1"/>
              <a:t>Admob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Facebook Audience Network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Unity    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Ironsource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AppLovin</a:t>
            </a:r>
            <a:r>
              <a:rPr lang="en-US" sz="1000" b="1" dirty="0"/>
              <a:t>                                                                                                   \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Vungle</a:t>
            </a:r>
            <a:r>
              <a:rPr lang="en-US" sz="1000" b="1" dirty="0"/>
              <a:t>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Mopub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Tapjoy</a:t>
            </a:r>
            <a:r>
              <a:rPr lang="en-US" sz="1000" b="1" dirty="0"/>
              <a:t>                                     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Smaato</a:t>
            </a:r>
            <a:r>
              <a:rPr lang="en-US" sz="1000" b="1" dirty="0"/>
              <a:t>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Tmon</a:t>
            </a:r>
            <a:r>
              <a:rPr lang="en-US" sz="1000" b="1" dirty="0"/>
              <a:t>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Steam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0B3C78-21AE-4803-9B66-F2E3AB829DBE}"/>
              </a:ext>
            </a:extLst>
          </p:cNvPr>
          <p:cNvSpPr txBox="1">
            <a:spLocks/>
          </p:cNvSpPr>
          <p:nvPr/>
        </p:nvSpPr>
        <p:spPr>
          <a:xfrm>
            <a:off x="6620066" y="710372"/>
            <a:ext cx="5183157" cy="271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0" indent="0">
              <a:buNone/>
            </a:pPr>
            <a:r>
              <a:rPr lang="ko-KR" altLang="en-US" sz="1400" dirty="0"/>
              <a:t>가상 계좌 특이사항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상기 기재되어 있는 목록 외 다른 곳으로부터의 입금은 잠시 보류되며</a:t>
            </a:r>
            <a:r>
              <a:rPr lang="en-US" altLang="ko-KR" sz="1400" dirty="0"/>
              <a:t>, </a:t>
            </a:r>
            <a:r>
              <a:rPr lang="ko-KR" altLang="en-US" sz="1400" dirty="0"/>
              <a:t>의심스러운 거래인지</a:t>
            </a:r>
            <a:r>
              <a:rPr lang="en-US" altLang="ko-KR" sz="1400" dirty="0"/>
              <a:t>, AML</a:t>
            </a:r>
            <a:r>
              <a:rPr lang="ko-KR" altLang="en-US" sz="1400" dirty="0"/>
              <a:t>이슈가 있는 지에 대해 확인 후 진행됩니다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하나의 가상계좌는 하나의 업체에 제공되며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여러 번 사용될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가상계좌의 유효 기간은 정해지지 않습니다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19997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61FE8037ED1DC45835BB08ED17199B8" ma:contentTypeVersion="13" ma:contentTypeDescription="새 문서를 만듭니다." ma:contentTypeScope="" ma:versionID="9f1a2d6e9a125b2ff05deb162d3eda36">
  <xsd:schema xmlns:xsd="http://www.w3.org/2001/XMLSchema" xmlns:xs="http://www.w3.org/2001/XMLSchema" xmlns:p="http://schemas.microsoft.com/office/2006/metadata/properties" xmlns:ns3="36dfab5a-4017-4e3d-b4f8-a94cf9518b93" xmlns:ns4="bd7c2e5c-37ad-4bc4-91a4-b34506f91e67" targetNamespace="http://schemas.microsoft.com/office/2006/metadata/properties" ma:root="true" ma:fieldsID="69bff209719f81c10ecc4479b28df318" ns3:_="" ns4:_="">
    <xsd:import namespace="36dfab5a-4017-4e3d-b4f8-a94cf9518b93"/>
    <xsd:import namespace="bd7c2e5c-37ad-4bc4-91a4-b34506f91e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fab5a-4017-4e3d-b4f8-a94cf9518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7c2e5c-37ad-4bc4-91a4-b34506f91e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187D10-963C-49B3-9D6E-609CC9424E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dfab5a-4017-4e3d-b4f8-a94cf9518b93"/>
    <ds:schemaRef ds:uri="bd7c2e5c-37ad-4bc4-91a4-b34506f91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75A2A-E6F6-422A-8660-148C0890CC92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36dfab5a-4017-4e3d-b4f8-a94cf9518b93"/>
    <ds:schemaRef ds:uri="http://schemas.microsoft.com/office/2006/metadata/properties"/>
    <ds:schemaRef ds:uri="bd7c2e5c-37ad-4bc4-91a4-b34506f91e6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ED3911-A42E-4136-B2D7-DA067D20E9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389</Words>
  <Application>Microsoft Office PowerPoint</Application>
  <PresentationFormat>와이드스크린</PresentationFormat>
  <Paragraphs>103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경상거래 타발 C2B 솔루션</vt:lpstr>
      <vt:lpstr>PowerPoint 프레젠테이션</vt:lpstr>
      <vt:lpstr>PowerPoint 프레젠테이션</vt:lpstr>
      <vt:lpstr>경상거래 타발 B2B 솔루션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Flow B2B VA Collection Solution</dc:title>
  <dc:creator>Yoel Thapa</dc:creator>
  <cp:lastModifiedBy>Choi (Harry)</cp:lastModifiedBy>
  <cp:revision>37</cp:revision>
  <cp:lastPrinted>2021-09-16T00:24:09Z</cp:lastPrinted>
  <dcterms:created xsi:type="dcterms:W3CDTF">2021-09-06T06:33:51Z</dcterms:created>
  <dcterms:modified xsi:type="dcterms:W3CDTF">2021-10-25T06:18:52Z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0x010100D61FE8037ED1DC45835BB08ED17199B8</vt:lpwstr>
  </property>
</Properties>
</file>